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73" r:id="rId4"/>
    <p:sldId id="272" r:id="rId5"/>
    <p:sldId id="261" r:id="rId6"/>
    <p:sldId id="274" r:id="rId7"/>
    <p:sldId id="263" r:id="rId8"/>
    <p:sldId id="265" r:id="rId9"/>
    <p:sldId id="262" r:id="rId10"/>
    <p:sldId id="267" r:id="rId11"/>
    <p:sldId id="271" r:id="rId12"/>
    <p:sldId id="268" r:id="rId13"/>
    <p:sldId id="270" r:id="rId14"/>
    <p:sldId id="269" r:id="rId15"/>
    <p:sldId id="260" r:id="rId16"/>
    <p:sldId id="266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04923"/>
    <a:srgbClr val="717074"/>
    <a:srgbClr val="FF3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304" autoAdjust="0"/>
    <p:restoredTop sz="90929"/>
  </p:normalViewPr>
  <p:slideViewPr>
    <p:cSldViewPr>
      <p:cViewPr varScale="1">
        <p:scale>
          <a:sx n="56" d="100"/>
          <a:sy n="56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E42B52B0-2049-418B-B00A-A87BEB5C5896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05CCF367-F584-4BE6-B4FD-26FD8E9B3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D8811E-E666-4394-8D23-C8B2013A83D6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656BB-4816-4258-BFFB-62762E0F0A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F128F2-5F42-4341-9E2E-2E873DCF20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BC075-FAA6-44D0-80FF-D57A5A42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CCF61-173D-468A-B6A3-9F061B5E0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64D73-1D9B-4DB6-8CA9-BED29C46B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FCC66-9D4A-4F78-A803-9AE368EA2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6E588-E878-42CE-9124-C8383E57F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CFB53-B5DC-4F38-9643-79776F11D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82DF-1826-4E50-B8CE-51AB04075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1BA43-A8DA-407A-9DB2-D3A0639BB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B542-8FCE-400C-B0CD-0E9A5BCD3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02E3A-4E1A-48EE-A012-85674D351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9B93-E1A4-4608-896E-9CFB50191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tx1"/>
            </a:gs>
            <a:gs pos="0">
              <a:schemeClr val="tx1"/>
            </a:gs>
            <a:gs pos="50000">
              <a:schemeClr val="accent2">
                <a:lumMod val="50000"/>
                <a:lumOff val="50000"/>
              </a:schemeClr>
            </a:gs>
            <a:gs pos="0">
              <a:schemeClr val="tx1">
                <a:lumMod val="85000"/>
                <a:lumOff val="1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18FECCD3-348F-4655-BCB2-09CE73AEA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ヒラギノ角ゴ Pro W3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ヒラギノ角ゴ Pro W3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ヒラギノ角ゴ Pro W3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ヒラギノ角ゴ Pro W3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16192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6600" b="1" u="sng" dirty="0" smtClean="0">
                <a:ln w="190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Anti-Transcendentalism</a:t>
            </a:r>
            <a:r>
              <a:rPr lang="en-US" sz="6000" b="1" u="sng" dirty="0" smtClean="0">
                <a:ln w="190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en-US" sz="4800" b="1" u="sng" dirty="0">
              <a:ln w="190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450" y="5008562"/>
            <a:ext cx="8458200" cy="830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Jessica </a:t>
            </a:r>
            <a:r>
              <a:rPr lang="en-US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Aguigui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  <a:cs typeface="+mn-cs"/>
              </a:rPr>
              <a:t>∙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Young Han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  <a:cs typeface="+mn-cs"/>
              </a:rPr>
              <a:t>∙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Cambria Math"/>
                <a:cs typeface="+mn-cs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Kristianna Mortera 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/>
              <a:ea typeface="Cambria Math"/>
              <a:cs typeface="+mn-cs"/>
            </a:endParaRPr>
          </a:p>
          <a:p>
            <a:pPr algn="ctr" eaLnBrk="0" hangingPunct="0">
              <a:defRPr/>
            </a:pP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Cambria Math"/>
                <a:cs typeface="+mn-cs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  <a:cs typeface="+mn-cs"/>
              </a:rPr>
              <a:t> </a:t>
            </a:r>
            <a:r>
              <a:rPr lang="en-US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Maricel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 Santos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  <a:cs typeface="+mn-cs"/>
              </a:rPr>
              <a:t>∙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Michael </a:t>
            </a:r>
            <a:r>
              <a:rPr lang="en-US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Sison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  <a:cs typeface="+mn-cs"/>
              </a:rPr>
              <a:t>∙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Cambria Math"/>
                <a:cs typeface="+mn-cs"/>
              </a:rPr>
              <a:t> </a:t>
            </a:r>
            <a:r>
              <a:rPr lang="en-US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Kurtis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 Silva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  <a:cs typeface="+mn-cs"/>
              </a:rPr>
              <a:t> ∙ 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  <a:ea typeface="ヒラギノ角ゴ Pro W3" pitchFamily="1" charset="-128"/>
                <a:cs typeface="+mn-cs"/>
              </a:rPr>
              <a:t>Jade Scott </a:t>
            </a:r>
          </a:p>
        </p:txBody>
      </p:sp>
      <p:pic>
        <p:nvPicPr>
          <p:cNvPr id="14339" name="Picture 9" descr="http://www.google.com/url?source=imglanding&amp;ct=img&amp;q=http://th00.deviantart.net/fs70/PRE/i/2011/183/6/4/poe__s_raven_by_twistedsynapses-d3keb3l.jpg&amp;sa=X&amp;ei=ExzBULzXFeXoiAKtk4CoCg&amp;ved=0CAkQ8wc&amp;usg=AFQjCNFpWqEhr0wh5n2cpKzwig-BYuoGLg"/>
          <p:cNvPicPr>
            <a:picLocks noChangeAspect="1" noChangeArrowheads="1"/>
          </p:cNvPicPr>
          <p:nvPr/>
        </p:nvPicPr>
        <p:blipFill>
          <a:blip r:embed="rId3"/>
          <a:srcRect l="6303" b="4581"/>
          <a:stretch>
            <a:fillRect/>
          </a:stretch>
        </p:blipFill>
        <p:spPr bwMode="auto">
          <a:xfrm>
            <a:off x="0" y="2438400"/>
            <a:ext cx="3398838" cy="18288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4340" name="Picture 11" descr="http://www.google.com/url?source=imglanding&amp;ct=img&amp;q=http://www.faculty.de.gcsu.edu/~rviau/ids/Artworks/enigma.jpg&amp;sa=X&amp;ei=ERzBUMXILOr7iwLW3oDoDw&amp;ved=0CAkQ8wc&amp;usg=AFQjCNG7biqQMYXjzLCjm2tp2CExCluSW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438400"/>
            <a:ext cx="2819400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482" name="Picture 2" descr="http://www.google.com/url?source=imglanding&amp;ct=img&amp;q=http://4.bp.blogspot.com/_6YZA264XzsA/TPcY-aP7bkI/AAAAAAAACHs/cnC7kOLIVho/s1600/dark-forest-min-woo-bang.jpg&amp;sa=X&amp;ei=EybHUIrcJqrIiwK09oH4Dg&amp;ved=0CAkQ8wc&amp;usg=AFQjCNGa8Q5tNSmJMK9strdiN0-5REdhOQ"/>
          <p:cNvPicPr>
            <a:picLocks noChangeAspect="1" noChangeArrowheads="1"/>
          </p:cNvPicPr>
          <p:nvPr/>
        </p:nvPicPr>
        <p:blipFill>
          <a:blip r:embed="rId5"/>
          <a:srcRect l="5562" t="7619" b="28889"/>
          <a:stretch>
            <a:fillRect/>
          </a:stretch>
        </p:blipFill>
        <p:spPr bwMode="auto">
          <a:xfrm>
            <a:off x="6324600" y="2438400"/>
            <a:ext cx="28194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934200" y="5029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chemeClr val="bg1"/>
                </a:solidFill>
                <a:latin typeface="Segoe UI Light" pitchFamily="34" charset="0"/>
              </a:rPr>
              <a:t>·</a:t>
            </a:r>
            <a:r>
              <a:rPr lang="en-US" b="1">
                <a:solidFill>
                  <a:schemeClr val="bg1"/>
                </a:solidFill>
                <a:latin typeface="Segoe UI Light" pitchFamily="34" charset="0"/>
              </a:rPr>
              <a:t>Pilar Righetti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Minister’s Black Veil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z="2000" smtClean="0">
                <a:solidFill>
                  <a:schemeClr val="bg1"/>
                </a:solidFill>
              </a:rPr>
              <a:t>by Nathaniel Hawthorne 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267200" cy="41148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Village gathers to hear Hooper’s sermon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Hooper is seen wearing a veil.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Hooper always wears the black veil.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The people start to neglect him.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They’re alarmed by his questionable behavior.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He never removed the veil. </a:t>
            </a:r>
          </a:p>
          <a:p>
            <a:pPr eaLnBrk="1" hangingPunct="1"/>
            <a:endParaRPr lang="en-US" smtClean="0"/>
          </a:p>
        </p:txBody>
      </p:sp>
      <p:pic>
        <p:nvPicPr>
          <p:cNvPr id="26627" name="Picture 2" descr="http://www.redbubble.com/images/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http://www.redbubble.com/images/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http://www.redbubble.com/images/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8" descr="http://www.redbubble.com/images/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0" descr="http://www.redbubble.com/images/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2" descr="http://www.redbubble.com/images/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14" descr="http://www.redbubble.com/images/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16" descr="http://www.redbubble.com/images/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18" descr="http://www.rebelotdesign.com/wpTEST/wp-content/uploads/2012/04/Ghos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447800"/>
            <a:ext cx="3400425" cy="4762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Minister’s Black Veil Analysis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Theme: Alienation and Loneliness. 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Genre: Suspense or Mystery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Black Veil Symbolism 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Includes: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Allegory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Mood</a:t>
            </a:r>
          </a:p>
        </p:txBody>
      </p:sp>
      <p:pic>
        <p:nvPicPr>
          <p:cNvPr id="6146" name="Picture 2" descr="http://www.google.com/url?source=imglanding&amp;ct=img&amp;q=http://www.colorado.edu/journals/standards/V5N2/PERFORMANCE/IMAGES_6/alien.GIF&amp;sa=X&amp;ei=IvHGULnKN6asigKSyYDgCQ&amp;ved=0CAkQ8wc&amp;usg=AFQjCNG3G8DMcfd57pLre2PFrbEmS7Mn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276600"/>
            <a:ext cx="3762375" cy="3305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Pit and the Pendulum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z="2000" smtClean="0">
                <a:solidFill>
                  <a:schemeClr val="bg1"/>
                </a:solidFill>
              </a:rPr>
              <a:t>by Edgar Allan Poe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Narrator is brought to trial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Narrator wakes up in a cell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Goes through various obstacles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Narrator is rescued by French Army.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walkercreek.com/thamber/images/Big/thepitandpendul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143000"/>
            <a:ext cx="1890713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Pit and the Pendulum </a:t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Analysis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4572000" cy="4038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Genre: Science Fiction/Gothic Short Story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Themes: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Similarity of love and hate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Rivalry between self and alter ego.</a:t>
            </a:r>
          </a:p>
        </p:txBody>
      </p:sp>
      <p:pic>
        <p:nvPicPr>
          <p:cNvPr id="3074" name="Picture 2" descr="http://www.google.com/url?source=imglanding&amp;ct=img&amp;q=http://fc09.deviantart.net/fs46/i/2009/198/3/0/Wallpaper_love_and_hate_by_Spectromdesigns.png&amp;sa=X&amp;ei=SfXGUIzQGYXliAL6xIDQCQ&amp;ved=0CAkQ8wc&amp;usg=AFQjCNF0svahPuDxTdl4VlLgPeswyniF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86000"/>
            <a:ext cx="4043363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Pit and the Pendulum Analysis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772400" cy="4114800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en-US" sz="4000" smtClean="0">
                <a:solidFill>
                  <a:schemeClr val="bg1"/>
                </a:solidFill>
              </a:rPr>
              <a:t>Includes:</a:t>
            </a:r>
          </a:p>
          <a:p>
            <a:pPr lvl="2" eaLnBrk="1" hangingPunct="1"/>
            <a:r>
              <a:rPr lang="en-US" sz="3600" smtClean="0">
                <a:solidFill>
                  <a:schemeClr val="bg1"/>
                </a:solidFill>
              </a:rPr>
              <a:t>Foreshadowing</a:t>
            </a:r>
          </a:p>
          <a:p>
            <a:pPr lvl="2" eaLnBrk="1" hangingPunct="1"/>
            <a:r>
              <a:rPr lang="en-US" sz="3600" smtClean="0">
                <a:solidFill>
                  <a:schemeClr val="bg1"/>
                </a:solidFill>
              </a:rPr>
              <a:t>Repetition</a:t>
            </a:r>
          </a:p>
          <a:p>
            <a:pPr lvl="2" eaLnBrk="1" hangingPunct="1"/>
            <a:r>
              <a:rPr lang="en-US" sz="3600" smtClean="0">
                <a:solidFill>
                  <a:schemeClr val="bg1"/>
                </a:solidFill>
              </a:rPr>
              <a:t>Imagery</a:t>
            </a:r>
          </a:p>
          <a:p>
            <a:pPr lvl="2" eaLnBrk="1" hangingPunct="1"/>
            <a:r>
              <a:rPr lang="en-US" sz="3600" smtClean="0">
                <a:solidFill>
                  <a:schemeClr val="bg1"/>
                </a:solidFill>
              </a:rPr>
              <a:t>Hyperbole</a:t>
            </a:r>
          </a:p>
          <a:p>
            <a:pPr lvl="2" eaLnBrk="1" hangingPunct="1"/>
            <a:r>
              <a:rPr lang="en-US" sz="3600" smtClean="0">
                <a:solidFill>
                  <a:schemeClr val="bg1"/>
                </a:solidFill>
              </a:rPr>
              <a:t>Metaphors</a:t>
            </a:r>
          </a:p>
        </p:txBody>
      </p:sp>
      <p:sp>
        <p:nvSpPr>
          <p:cNvPr id="30723" name="AutoShape 4" descr="http://thisrecording.com/storage/costtiititti.jpg?__SQUARESPACE_CACHEVERSION=133838102957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cs typeface="ヒラギノ角ゴ Pro W3"/>
            </a:endParaRPr>
          </a:p>
        </p:txBody>
      </p:sp>
      <p:pic>
        <p:nvPicPr>
          <p:cNvPr id="30724" name="Picture 2" descr="http://www.thescreamonline.com/photo/photo06-01/mortensen/pendul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286000"/>
            <a:ext cx="2971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Works Cited: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Ahearne, Tammy. "Antitranscendentalism." </a:t>
            </a:r>
            <a:r>
              <a:rPr lang="en-US" sz="2000" i="1" smtClean="0">
                <a:solidFill>
                  <a:schemeClr val="bg1"/>
                </a:solidFill>
              </a:rPr>
              <a:t>Antitranscendentalism</a:t>
            </a:r>
            <a:r>
              <a:rPr lang="en-US" sz="2000" smtClean="0">
                <a:solidFill>
                  <a:schemeClr val="bg1"/>
                </a:solidFill>
              </a:rPr>
              <a:t>. N.p., 11 Feb. 2009. Web. 11 Dec. 2012. &lt;http://www.slideshare.net/ahearnet/antitranscendentalism&gt;.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Doty, Phoebe. "The Evolution of Hawthorne." </a:t>
            </a:r>
            <a:r>
              <a:rPr lang="en-US" sz="2000" i="1" smtClean="0">
                <a:solidFill>
                  <a:schemeClr val="bg1"/>
                </a:solidFill>
              </a:rPr>
              <a:t>ENGL 299 | Intro to English Studies</a:t>
            </a:r>
            <a:r>
              <a:rPr lang="en-US" sz="2000" smtClean="0">
                <a:solidFill>
                  <a:schemeClr val="bg1"/>
                </a:solidFill>
              </a:rPr>
              <a:t>. College of Charleston Blogs, 19 Sept. 2011. Web. 10 Dec. 2012. &lt;http://blogs.cofc.edu/seamanm-engl299-f11/tag/the-ministers-black-veil/&gt;.</a:t>
            </a:r>
          </a:p>
          <a:p>
            <a:pPr eaLnBrk="1" hangingPunct="1">
              <a:buFontTx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Teuber, Andreas. "Edgar Allan Poe Biography." </a:t>
            </a:r>
            <a:r>
              <a:rPr lang="en-US" sz="2000" i="1" smtClean="0">
                <a:solidFill>
                  <a:schemeClr val="bg1"/>
                </a:solidFill>
              </a:rPr>
              <a:t>Edgar Allan Poe Biography</a:t>
            </a:r>
            <a:r>
              <a:rPr lang="en-US" sz="2000" smtClean="0">
                <a:solidFill>
                  <a:schemeClr val="bg1"/>
                </a:solidFill>
              </a:rPr>
              <a:t>. Library &amp; Technology Services, Brandeis University, n.d. Web. 10 Dec. 2012. &lt;http://people.brandeis.edu/~teuber/poebio.html%20&gt;.</a:t>
            </a:r>
          </a:p>
          <a:p>
            <a:pPr eaLnBrk="1" hangingPunct="1">
              <a:buFontTx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"Edgar Allan Poe Biography." </a:t>
            </a:r>
            <a:r>
              <a:rPr lang="en-US" sz="2000" i="1" smtClean="0">
                <a:solidFill>
                  <a:schemeClr val="bg1"/>
                </a:solidFill>
              </a:rPr>
              <a:t>Edgar Allan Poe Biography</a:t>
            </a:r>
            <a:r>
              <a:rPr lang="en-US" sz="2000" smtClean="0">
                <a:solidFill>
                  <a:schemeClr val="bg1"/>
                </a:solidFill>
              </a:rPr>
              <a:t>The European Graduate School: Graduate and Postgraduate Studies, n.d. Web. 11 Dec. 2012. &lt;http://www.egs.edu/library/edgar-allan-poe/biography/&gt;.</a:t>
            </a:r>
          </a:p>
          <a:p>
            <a:pPr eaLnBrk="1" hangingPunct="1">
              <a:buFontTx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z="1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Works Cited: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"Nathaniel Hawthorne - Biography." </a:t>
            </a:r>
            <a:r>
              <a:rPr lang="en-US" sz="2000" i="1" smtClean="0">
                <a:solidFill>
                  <a:schemeClr val="bg1"/>
                </a:solidFill>
              </a:rPr>
              <a:t>Nathaniel Hawthorne</a:t>
            </a:r>
            <a:r>
              <a:rPr lang="en-US" sz="2000" smtClean="0">
                <a:solidFill>
                  <a:schemeClr val="bg1"/>
                </a:solidFill>
              </a:rPr>
              <a:t>. The European Graduate School: Graduate and Postgraduate Studies, n.d. Web. 11 Dec. 2012. &lt;http://www.egs.edu/library/nathaniel-hawthorne/biography/&gt;.</a:t>
            </a:r>
            <a:endParaRPr lang="en-US" sz="2000" u="sng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"Herman Melville Biography." </a:t>
            </a:r>
            <a:r>
              <a:rPr lang="en-US" sz="2000" i="1" smtClean="0">
                <a:solidFill>
                  <a:schemeClr val="bg1"/>
                </a:solidFill>
              </a:rPr>
              <a:t>Herman Melville Biography</a:t>
            </a:r>
            <a:r>
              <a:rPr lang="en-US" sz="2000" smtClean="0">
                <a:solidFill>
                  <a:schemeClr val="bg1"/>
                </a:solidFill>
              </a:rPr>
              <a:t>. N.p., n.d. Web. 04 Dec. 2012. &lt;http://people.brandeis.edu/~teuber/melvillebio.html&gt;.</a:t>
            </a:r>
          </a:p>
          <a:p>
            <a:pPr eaLnBrk="1" hangingPunct="1">
              <a:buFontTx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Helms, Sherry. "Herman Melville and Moby-Dick: An Unpopular Author and His World Popular Literature â Printsasia." </a:t>
            </a:r>
            <a:r>
              <a:rPr lang="en-US" sz="2000" i="1" smtClean="0">
                <a:solidFill>
                  <a:schemeClr val="bg1"/>
                </a:solidFill>
              </a:rPr>
              <a:t>Herman Melville and MobyDick An Unpopular Author and His World Popular Literature Comments</a:t>
            </a:r>
            <a:r>
              <a:rPr lang="en-US" sz="2000" smtClean="0">
                <a:solidFill>
                  <a:schemeClr val="bg1"/>
                </a:solidFill>
              </a:rPr>
              <a:t>. N.p., n.d. Web. 04 Dec. 2012. &lt;http://blog.printsasia.com/2012/10/18/herman-melville-and-moby-dick-an-unpopular-author-and-his-world-popular-literature/&gt;.</a:t>
            </a:r>
          </a:p>
          <a:p>
            <a:pPr eaLnBrk="1" hangingPunct="1">
              <a:buFontTx/>
              <a:buNone/>
            </a:pPr>
            <a:endParaRPr lang="en-US" sz="2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bg1"/>
                </a:solidFill>
              </a:rPr>
              <a:t>"Poe’s Short Stories Key Facts." </a:t>
            </a:r>
            <a:r>
              <a:rPr lang="en-US" sz="2000" i="1" smtClean="0">
                <a:solidFill>
                  <a:schemeClr val="bg1"/>
                </a:solidFill>
              </a:rPr>
              <a:t>SparkNotes</a:t>
            </a:r>
            <a:r>
              <a:rPr lang="en-US" sz="2000" smtClean="0">
                <a:solidFill>
                  <a:schemeClr val="bg1"/>
                </a:solidFill>
              </a:rPr>
              <a:t>. SparkNotes, n.d. Web. 11 Dec. 2012. &lt;http://www.sparknotes.com/lit/poestories/facts.html&gt;.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Images Cited.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Dore, Gustaave. </a:t>
            </a:r>
            <a:r>
              <a:rPr lang="en-US" sz="2400" i="1" smtClean="0">
                <a:solidFill>
                  <a:schemeClr val="bg1"/>
                </a:solidFill>
              </a:rPr>
              <a:t>The Enigma</a:t>
            </a:r>
            <a:r>
              <a:rPr lang="en-US" sz="2400" smtClean="0">
                <a:solidFill>
                  <a:schemeClr val="bg1"/>
                </a:solidFill>
              </a:rPr>
              <a:t>. 1871. JPG.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Woo-Bang, Min. </a:t>
            </a:r>
            <a:r>
              <a:rPr lang="en-US" sz="2400" i="1" smtClean="0">
                <a:solidFill>
                  <a:schemeClr val="bg1"/>
                </a:solidFill>
              </a:rPr>
              <a:t>Dark Forest. </a:t>
            </a:r>
            <a:r>
              <a:rPr lang="en-US" sz="2400" smtClean="0">
                <a:solidFill>
                  <a:schemeClr val="bg1"/>
                </a:solidFill>
              </a:rPr>
              <a:t>2009. JPG.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Cole, Thomas. </a:t>
            </a:r>
            <a:r>
              <a:rPr lang="en-US" sz="2400" i="1" smtClean="0">
                <a:solidFill>
                  <a:schemeClr val="bg1"/>
                </a:solidFill>
              </a:rPr>
              <a:t>The Garden of Eden. </a:t>
            </a:r>
            <a:r>
              <a:rPr lang="en-US" sz="2400" smtClean="0">
                <a:solidFill>
                  <a:schemeClr val="bg1"/>
                </a:solidFill>
              </a:rPr>
              <a:t>1828. JPG.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Brady, Matthew. </a:t>
            </a:r>
            <a:r>
              <a:rPr lang="en-US" sz="2400" i="1" smtClean="0">
                <a:solidFill>
                  <a:schemeClr val="bg1"/>
                </a:solidFill>
              </a:rPr>
              <a:t>Nathaniel Hawthorne</a:t>
            </a:r>
            <a:r>
              <a:rPr lang="en-US" sz="2400" smtClean="0">
                <a:solidFill>
                  <a:schemeClr val="bg1"/>
                </a:solidFill>
              </a:rPr>
              <a:t>. c. 1860-1865. JPG.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Eaten, Joseph O. </a:t>
            </a:r>
            <a:r>
              <a:rPr lang="en-US" sz="2400" i="1" smtClean="0">
                <a:solidFill>
                  <a:schemeClr val="bg1"/>
                </a:solidFill>
              </a:rPr>
              <a:t>Herman Melville</a:t>
            </a:r>
            <a:r>
              <a:rPr lang="en-US" sz="2400" smtClean="0">
                <a:solidFill>
                  <a:schemeClr val="bg1"/>
                </a:solidFill>
              </a:rPr>
              <a:t>. 1944. JPG.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Manchestar, Edwin H. </a:t>
            </a:r>
            <a:r>
              <a:rPr lang="en-US" sz="2400" i="1" smtClean="0">
                <a:solidFill>
                  <a:schemeClr val="bg1"/>
                </a:solidFill>
              </a:rPr>
              <a:t>Herman Melville. </a:t>
            </a:r>
            <a:r>
              <a:rPr lang="en-US" sz="2400" smtClean="0">
                <a:solidFill>
                  <a:schemeClr val="bg1"/>
                </a:solidFill>
              </a:rPr>
              <a:t>1904. JPG.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Rota, Laura. </a:t>
            </a:r>
            <a:r>
              <a:rPr lang="en-US" sz="2400" i="1" smtClean="0">
                <a:solidFill>
                  <a:schemeClr val="bg1"/>
                </a:solidFill>
              </a:rPr>
              <a:t>The Minister’s Black Veil. </a:t>
            </a:r>
            <a:r>
              <a:rPr lang="en-US" sz="2400" smtClean="0">
                <a:solidFill>
                  <a:schemeClr val="bg1"/>
                </a:solidFill>
              </a:rPr>
              <a:t>2009. JPG.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Sabu. </a:t>
            </a:r>
            <a:r>
              <a:rPr lang="en-US" sz="2400" i="1" smtClean="0">
                <a:solidFill>
                  <a:schemeClr val="bg1"/>
                </a:solidFill>
              </a:rPr>
              <a:t>Alienation Nightmare</a:t>
            </a:r>
            <a:r>
              <a:rPr lang="en-US" sz="2400" smtClean="0">
                <a:solidFill>
                  <a:schemeClr val="bg1"/>
                </a:solidFill>
              </a:rPr>
              <a:t>. 1996. JPG.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Collins, William. </a:t>
            </a:r>
            <a:r>
              <a:rPr lang="en-US" sz="2400" i="1" smtClean="0">
                <a:solidFill>
                  <a:schemeClr val="bg1"/>
                </a:solidFill>
              </a:rPr>
              <a:t>The Pit and the Pendulum. </a:t>
            </a:r>
            <a:r>
              <a:rPr lang="en-US" sz="2400" smtClean="0">
                <a:solidFill>
                  <a:schemeClr val="bg1"/>
                </a:solidFill>
              </a:rPr>
              <a:t>2002. JPG.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Mortensen, William. </a:t>
            </a:r>
            <a:r>
              <a:rPr lang="en-US" sz="2400" i="1" smtClean="0">
                <a:solidFill>
                  <a:schemeClr val="bg1"/>
                </a:solidFill>
              </a:rPr>
              <a:t>The Pit and the Pendulum. </a:t>
            </a:r>
            <a:r>
              <a:rPr lang="en-US" sz="2400" smtClean="0">
                <a:solidFill>
                  <a:schemeClr val="bg1"/>
                </a:solidFill>
              </a:rPr>
              <a:t>1935. JPG.</a:t>
            </a:r>
          </a:p>
          <a:p>
            <a:pPr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is Anti-Transcendentalism?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1000" y="1828800"/>
            <a:ext cx="8077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19</a:t>
            </a:r>
            <a:r>
              <a:rPr lang="en-US" sz="2800" baseline="300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th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Century</a:t>
            </a:r>
          </a:p>
          <a:p>
            <a:pPr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Focused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and believed in: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Dark side of humanity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Individual Truths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Man’s uncertainty and limitations in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universe	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Potential Destructiveness of the human spirit. </a:t>
            </a:r>
          </a:p>
        </p:txBody>
      </p:sp>
      <p:pic>
        <p:nvPicPr>
          <p:cNvPr id="12290" name="Picture 2" descr="http://www.google.com/url?source=imglanding&amp;ct=img&amp;q=http://www.faculty.de.gcsu.edu/~rviau/ids/Artworks/enigma.jpg&amp;sa=X&amp;ei=0H3FUOTQK6WVjALc4YCYCQ&amp;ved=0CAkQ8wc&amp;usg=AFQjCNHrfEDisMnqL0ylRZPrjyoIab_y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76400"/>
            <a:ext cx="4191000" cy="2771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is Anti-Transcendentalism?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600200"/>
            <a:ext cx="50292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Reasons/Causes: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Opposed optimism and naïve idealism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Discontented with American circumstances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Focused on moral dilemmas and  ills.</a:t>
            </a:r>
          </a:p>
        </p:txBody>
      </p:sp>
      <p:pic>
        <p:nvPicPr>
          <p:cNvPr id="30722" name="Picture 2" descr="http://www.google.com/url?source=imglanding&amp;ct=img&amp;q=http://3.bp.blogspot.com/_ESC4bygtp2M/SXkcPT5yKdI/AAAAAAAAHMo/EDq6yLJBcbI/s400/Cole+The+Garden+of+Eden+1828.jpg&amp;sa=X&amp;ei=-vHGUMH0C8bKiwLYjoHgCw&amp;ved=0CAkQ8wc&amp;usg=AFQjCNFAbNqnZE1tx4D9HdDk0_JJi_ZU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514600"/>
            <a:ext cx="3657600" cy="2633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&quot;No&quot; Symbol 5"/>
          <p:cNvSpPr/>
          <p:nvPr/>
        </p:nvSpPr>
        <p:spPr bwMode="auto">
          <a:xfrm>
            <a:off x="5029200" y="1905000"/>
            <a:ext cx="4114800" cy="3810000"/>
          </a:xfrm>
          <a:prstGeom prst="noSmoking">
            <a:avLst>
              <a:gd name="adj" fmla="val 4757"/>
            </a:avLst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ea typeface="ヒラギノ角ゴ Pro W3" pitchFamily="1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is Anti-Transcendentalism?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447800"/>
            <a:ext cx="4876800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View of Nature: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Vast and incomprehensible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Is a reflection of the struggle between good and evil.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ヒラギノ角ゴ Pro W3" pitchFamily="1" charset="-128"/>
                <a:cs typeface="+mn-cs"/>
              </a:rPr>
              <a:t>Is a creation and possession of God and cannot be understood by human beings. </a:t>
            </a:r>
          </a:p>
          <a:p>
            <a:pPr lvl="1" eaLnBrk="0" hangingPunct="0">
              <a:lnSpc>
                <a:spcPct val="115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bg1"/>
              </a:solidFill>
              <a:latin typeface="+mj-lt"/>
              <a:ea typeface="ヒラギノ角ゴ Pro W3" pitchFamily="1" charset="-128"/>
              <a:cs typeface="+mn-cs"/>
            </a:endParaRPr>
          </a:p>
        </p:txBody>
      </p:sp>
      <p:pic>
        <p:nvPicPr>
          <p:cNvPr id="16386" name="Picture 2" descr="http://www.google.com/url?source=imglanding&amp;ct=img&amp;q=http://4.bp.blogspot.com/_6YZA264XzsA/TPcY-aP7bkI/AAAAAAAACHs/cnC7kOLIVho/s1600/dark-forest-min-woo-bang.jpg&amp;sa=X&amp;ei=EybHUIrcJqrIiwK09oH4Dg&amp;ved=0CAkQ8wc&amp;usg=AFQjCNGa8Q5tNSmJMK9strdiN0-5REdhO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133600"/>
            <a:ext cx="3735388" cy="3754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9144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Anti-Transcendentalist Writers: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4953000" cy="584200"/>
          </a:xfrm>
          <a:prstGeom prst="rect">
            <a:avLst/>
          </a:prstGeom>
          <a:ln w="1270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Nathaniel Hawthorne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819400"/>
            <a:ext cx="4953000" cy="584200"/>
          </a:xfrm>
          <a:prstGeom prst="rect">
            <a:avLst/>
          </a:prstGeom>
          <a:ln w="1270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/>
                <a:cs typeface="Times New Roman" pitchFamily="18" charset="0"/>
              </a:rPr>
              <a:t>Herman Melville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3657600"/>
            <a:ext cx="4953000" cy="584200"/>
          </a:xfrm>
          <a:prstGeom prst="rect">
            <a:avLst/>
          </a:prstGeom>
          <a:ln w="1270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/>
                <a:cs typeface="Times New Roman" pitchFamily="18" charset="0"/>
              </a:rPr>
              <a:t>Edgar Allan Poe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572000"/>
            <a:ext cx="85344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Characteristics of their stories: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Supernatural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Not Spiritual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Evil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Pain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solidFill>
                  <a:schemeClr val="bg1"/>
                </a:solidFill>
              </a:rPr>
              <a:t>Anti Transcendentalist Writing Style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Includes Man vs. Nature conflicts</a:t>
            </a:r>
          </a:p>
          <a:p>
            <a:r>
              <a:rPr lang="en-US" smtClean="0">
                <a:solidFill>
                  <a:schemeClr val="bg1"/>
                </a:solidFill>
              </a:rPr>
              <a:t>Raw and morbid diction</a:t>
            </a:r>
          </a:p>
          <a:p>
            <a:r>
              <a:rPr lang="en-US" smtClean="0">
                <a:solidFill>
                  <a:schemeClr val="bg1"/>
                </a:solidFill>
              </a:rPr>
              <a:t>Prevalent use of symbolism.</a:t>
            </a:r>
          </a:p>
          <a:p>
            <a:r>
              <a:rPr lang="en-US" smtClean="0">
                <a:solidFill>
                  <a:schemeClr val="bg1"/>
                </a:solidFill>
              </a:rPr>
              <a:t>Focuses on protagonist’s inner struggles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Haunted outsiders alienated from society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Nathaniel Hawthorne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4102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American writer from Salem, Massachusetts 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July 4, 1804 – May 19, 1864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Family name “Hathorne”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Spent younger years writing and reading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First collection failed at publication 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Wrote “The Scarlet Letter” and more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21506" name="Picture 2" descr="http://www.google.com/url?source=imglanding&amp;ct=img&amp;q=http://upload.wikimedia.org/wikipedia/en/thumb/b/bf/Nathaniel_Hawthorne_by_Brady,_1860-65.jpg/220px-Nathaniel_Hawthorne_by_Brady,_1860-65.jpg&amp;sa=X&amp;ei=vynBUPK5N4iLiAKqzYDwAg&amp;ved=0CAkQ8wc&amp;usg=AFQjCNH9Qg_92lCBoGKnn6YRQ7SiHyyK3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676400"/>
            <a:ext cx="3352800" cy="4678681"/>
          </a:xfrm>
          <a:prstGeom prst="ellipse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Herman Melville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6172200" cy="4495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Poet, Short Story/Novel/Fiction Writer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August 1, 1819 – September 28, 1891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Loved reading various types of books 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Greatly influenced from travelling on sea. 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Most famous novel is “Moby Dick,”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Fame from “Moby Dick” came posthumously. </a:t>
            </a:r>
          </a:p>
        </p:txBody>
      </p:sp>
      <p:pic>
        <p:nvPicPr>
          <p:cNvPr id="22530" name="Picture 2" descr="http://www.google.com/url?source=imglanding&amp;ct=img&amp;q=http://cdn.ndtv.com/tech/images/gadgets/herman-melville.jpg&amp;sa=X&amp;ei=DyvBUN3YOarKiALC2YDYDw&amp;ved=0CAkQ8wc&amp;usg=AFQjCNEQoSVae6C6ohyT2axU69KUWU4f7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4713" y="2057400"/>
            <a:ext cx="3439287" cy="4495800"/>
          </a:xfrm>
          <a:prstGeom prst="ellipse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 Allan Poe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5562600" cy="54864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January 19, 1809-October 7, 1849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American poet and short story writer. 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Released a book while in army.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Writing career falls into three periods.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Works include “The Tell-Tale Heart” and “The Raven”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Influenced Charles Baudelaire and Jules Vurne.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25603" name="Picture 2" descr="http://upload.wikimedia.org/wikipedia/commons/thumb/7/75/Edgar_Allan_Poe_2_retouched_and_transparent_bg.png/200px-Edgar_Allan_Poe_2_retouched_and_transparent_b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295400"/>
            <a:ext cx="35814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79481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C0C0C"/>
      </a:accent1>
      <a:accent2>
        <a:srgbClr val="0C0C0C"/>
      </a:accent2>
      <a:accent3>
        <a:srgbClr val="0C0C0C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TS010379481</Template>
  <TotalTime>937</TotalTime>
  <Words>612</Words>
  <PresentationFormat>On-screen Show (4:3)</PresentationFormat>
  <Paragraphs>114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ヒラギノ角ゴ Pro W3</vt:lpstr>
      <vt:lpstr>Times New Roman</vt:lpstr>
      <vt:lpstr>Calibri</vt:lpstr>
      <vt:lpstr>Cambria Math</vt:lpstr>
      <vt:lpstr>Segoe UI Light</vt:lpstr>
      <vt:lpstr>TS010379481</vt:lpstr>
      <vt:lpstr>Slide 1</vt:lpstr>
      <vt:lpstr>What is Anti-Transcendentalism? </vt:lpstr>
      <vt:lpstr>What is Anti-Transcendentalism? </vt:lpstr>
      <vt:lpstr>What is Anti-Transcendentalism? </vt:lpstr>
      <vt:lpstr>Anti-Transcendentalist Writers: </vt:lpstr>
      <vt:lpstr>Anti Transcendentalist Writing Style</vt:lpstr>
      <vt:lpstr>Nathaniel Hawthorne </vt:lpstr>
      <vt:lpstr>Herman Melville </vt:lpstr>
      <vt:lpstr>Edgar Allan Poe</vt:lpstr>
      <vt:lpstr>The Minister’s Black Veil  by Nathaniel Hawthorne </vt:lpstr>
      <vt:lpstr>The Minister’s Black Veil Analysis</vt:lpstr>
      <vt:lpstr>The Pit and the Pendulum by Edgar Allan Poe</vt:lpstr>
      <vt:lpstr>The Pit and the Pendulum  Analysis </vt:lpstr>
      <vt:lpstr>The Pit and the Pendulum Analysis</vt:lpstr>
      <vt:lpstr>Works Cited: </vt:lpstr>
      <vt:lpstr>Works Cited:</vt:lpstr>
      <vt:lpstr>Images Cited.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Anti-Transcendentalism</dc:title>
  <dc:creator>K. Mortera</dc:creator>
  <cp:lastModifiedBy>marisyl</cp:lastModifiedBy>
  <cp:revision>70</cp:revision>
  <dcterms:created xsi:type="dcterms:W3CDTF">2012-12-06T22:17:15Z</dcterms:created>
  <dcterms:modified xsi:type="dcterms:W3CDTF">2012-12-12T01:49:13Z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TC103794819990</vt:lpwstr>
  </property>
</Properties>
</file>